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65"/>
  </p:notesMasterIdLst>
  <p:sldIdLst>
    <p:sldId id="294" r:id="rId3"/>
    <p:sldId id="848" r:id="rId4"/>
    <p:sldId id="867" r:id="rId5"/>
    <p:sldId id="868" r:id="rId6"/>
    <p:sldId id="865" r:id="rId7"/>
    <p:sldId id="869" r:id="rId8"/>
    <p:sldId id="856" r:id="rId9"/>
    <p:sldId id="664" r:id="rId10"/>
    <p:sldId id="854" r:id="rId11"/>
    <p:sldId id="852" r:id="rId12"/>
    <p:sldId id="857" r:id="rId13"/>
    <p:sldId id="802" r:id="rId14"/>
    <p:sldId id="853" r:id="rId15"/>
    <p:sldId id="445" r:id="rId16"/>
    <p:sldId id="822" r:id="rId17"/>
    <p:sldId id="723" r:id="rId18"/>
    <p:sldId id="836" r:id="rId19"/>
    <p:sldId id="892" r:id="rId20"/>
    <p:sldId id="771" r:id="rId21"/>
    <p:sldId id="893" r:id="rId22"/>
    <p:sldId id="837" r:id="rId23"/>
    <p:sldId id="890" r:id="rId24"/>
    <p:sldId id="886" r:id="rId25"/>
    <p:sldId id="887" r:id="rId26"/>
    <p:sldId id="888" r:id="rId27"/>
    <p:sldId id="889" r:id="rId28"/>
    <p:sldId id="891" r:id="rId29"/>
    <p:sldId id="804" r:id="rId30"/>
    <p:sldId id="885" r:id="rId31"/>
    <p:sldId id="844" r:id="rId32"/>
    <p:sldId id="845" r:id="rId33"/>
    <p:sldId id="823" r:id="rId34"/>
    <p:sldId id="829" r:id="rId35"/>
    <p:sldId id="894" r:id="rId36"/>
    <p:sldId id="726" r:id="rId37"/>
    <p:sldId id="846" r:id="rId38"/>
    <p:sldId id="847" r:id="rId39"/>
    <p:sldId id="827" r:id="rId40"/>
    <p:sldId id="895" r:id="rId41"/>
    <p:sldId id="824" r:id="rId42"/>
    <p:sldId id="862" r:id="rId43"/>
    <p:sldId id="863" r:id="rId44"/>
    <p:sldId id="864" r:id="rId45"/>
    <p:sldId id="881" r:id="rId46"/>
    <p:sldId id="830" r:id="rId47"/>
    <p:sldId id="702" r:id="rId48"/>
    <p:sldId id="883" r:id="rId49"/>
    <p:sldId id="831" r:id="rId50"/>
    <p:sldId id="882" r:id="rId51"/>
    <p:sldId id="884" r:id="rId52"/>
    <p:sldId id="880" r:id="rId53"/>
    <p:sldId id="842" r:id="rId54"/>
    <p:sldId id="879" r:id="rId55"/>
    <p:sldId id="858" r:id="rId56"/>
    <p:sldId id="859" r:id="rId57"/>
    <p:sldId id="872" r:id="rId58"/>
    <p:sldId id="873" r:id="rId59"/>
    <p:sldId id="874" r:id="rId60"/>
    <p:sldId id="875" r:id="rId61"/>
    <p:sldId id="876" r:id="rId62"/>
    <p:sldId id="878" r:id="rId63"/>
    <p:sldId id="896" r:id="rId64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12" clrIdx="1">
    <p:extLst/>
  </p:cmAuthor>
  <p:cmAuthor id="2" name="Microsoft Office User" initials="MOU" lastIdx="2" clrIdx="2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37FF"/>
    <a:srgbClr val="07B53B"/>
    <a:srgbClr val="0432FF"/>
    <a:srgbClr val="0AC200"/>
    <a:srgbClr val="F15A22"/>
    <a:srgbClr val="0000FF"/>
    <a:srgbClr val="FFD400"/>
    <a:srgbClr val="00BAE8"/>
    <a:srgbClr val="FAFAFC"/>
    <a:srgbClr val="44C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8" autoAdjust="0"/>
    <p:restoredTop sz="82639" autoAdjust="0"/>
  </p:normalViewPr>
  <p:slideViewPr>
    <p:cSldViewPr snapToGrid="0">
      <p:cViewPr varScale="1">
        <p:scale>
          <a:sx n="87" d="100"/>
          <a:sy n="87" d="100"/>
        </p:scale>
        <p:origin x="282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commentAuthors" Target="commentAuthor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1-15T17:38:57.242" idx="1">
    <p:pos x="84" y="790"/>
    <p:text>背景画像を変更する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tiff>
</file>

<file path=ppt/media/image10.png>
</file>

<file path=ppt/media/image11.tiff>
</file>

<file path=ppt/media/image12.png>
</file>

<file path=ppt/media/image13.png>
</file>

<file path=ppt/media/image14.tiff>
</file>

<file path=ppt/media/image15.jpg>
</file>

<file path=ppt/media/image16.tiff>
</file>

<file path=ppt/media/image17.tiff>
</file>

<file path=ppt/media/image18.tiff>
</file>

<file path=ppt/media/image2.tiff>
</file>

<file path=ppt/media/image3.jpg>
</file>

<file path=ppt/media/image4.png>
</file>

<file path=ppt/media/image5.png>
</file>

<file path=ppt/media/image6.tiff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2019/12/13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0615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73034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一連の活動に際して我々は、様々な技術・ツールとアジャイルプラクティス・マインドセットとを組み合わせ、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日々実験を繰り返しながら、ビジネス的成果へとつなげています。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36075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テスト自動化に限定せず、組織を横断してビジネス的課題の解決をリードするチームとして、</a:t>
            </a:r>
            <a:endParaRPr kumimoji="1" lang="en-US" altLang="ja-JP" dirty="0"/>
          </a:p>
          <a:p>
            <a:r>
              <a:rPr kumimoji="1" lang="ja-JP" altLang="en-US"/>
              <a:t>「</a:t>
            </a:r>
            <a:r>
              <a:rPr kumimoji="1" lang="en-US" altLang="ja-JP" dirty="0"/>
              <a:t>Transformational Leader</a:t>
            </a:r>
            <a:r>
              <a:rPr kumimoji="1" lang="ja-JP" altLang="en-US"/>
              <a:t>」のチームと呼び始めています。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10933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53284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9892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32798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7216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それではまず最初に、このセッションの目的を、改めて全員で確認してみましょう。</a:t>
            </a:r>
            <a:endParaRPr lang="en-US" altLang="ja-JP" sz="12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  <a:p>
            <a:endParaRPr lang="en-US" altLang="ja-JP" sz="12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  <a:p>
            <a:r>
              <a:rPr lang="ja-JP" altLang="en-US" sz="12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皆さん、認識はあっていますか？</a:t>
            </a:r>
            <a:endParaRPr lang="en-US" altLang="ja-JP" sz="12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69057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40964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56101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135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90495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08661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21026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8097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76551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80407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8047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まず最初に結論からお話ししますと、この後紹介する</a:t>
            </a:r>
            <a:r>
              <a:rPr lang="ja-JP" altLang="en-US" sz="12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具体的な事例を、</a:t>
            </a:r>
            <a:r>
              <a:rPr kumimoji="1" lang="ja-JP" altLang="en-US"/>
              <a:t>皆さんのチーム・会社・組織でそのまま使うことは、まずできません！</a:t>
            </a:r>
          </a:p>
          <a:p>
            <a:endParaRPr lang="en-US" altLang="ja-JP" sz="12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そのままでは使えないことを、まず最初にご承知おきください。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473782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22006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695151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01672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02375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8175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499416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640203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2012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0834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これは、食材だけでは食べられないものが多いことと同じです。</a:t>
            </a:r>
            <a:endParaRPr kumimoji="1" lang="en-US" altLang="ja-JP" dirty="0"/>
          </a:p>
          <a:p>
            <a:endParaRPr lang="en-US" altLang="ja-JP" sz="12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  <a:p>
            <a:r>
              <a:rPr lang="ja-JP" altLang="en-US" sz="12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今回紹介する事例は、</a:t>
            </a:r>
            <a:r>
              <a:rPr kumimoji="1" lang="ja-JP" altLang="en-US"/>
              <a:t>皆さんのチーム・会社・組織にあった形での調理・加工をして、初めて機能します。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511868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936052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16035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25845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363065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180537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70224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044087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970653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01098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7990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065543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535025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812695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53445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584645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それでは次に、最近抱えている課題認識を共有させてください。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※</a:t>
            </a:r>
            <a:r>
              <a:rPr kumimoji="1" lang="ja-JP" altLang="en-US"/>
              <a:t>聴衆の共感を引き出す会話が欲しい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299884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673142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713369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953166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047950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1668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354928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641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/>
              <a:t>それでは皆さんに質問です。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/>
              <a:t>「</a:t>
            </a:r>
            <a:r>
              <a:rPr kumimoji="1" lang="en-US" altLang="ja-JP" dirty="0"/>
              <a:t>SET</a:t>
            </a:r>
            <a:r>
              <a:rPr kumimoji="1" lang="ja-JP" altLang="en-US"/>
              <a:t>」という単語、もしくはその意味をご存知の方、挙手をお願いいたします。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5488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</a:t>
            </a:r>
            <a:r>
              <a:rPr lang="en-US" altLang="ja-JP" sz="1200" b="0" i="0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SET</a:t>
            </a:r>
            <a:r>
              <a:rPr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」とは、「</a:t>
            </a:r>
            <a:r>
              <a:rPr lang="en-US" altLang="ja-JP" sz="1200" b="0" i="0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Software Engineer in Test</a:t>
            </a:r>
            <a:r>
              <a:rPr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」の略で、</a:t>
            </a:r>
            <a:r>
              <a:rPr lang="en-US" altLang="ja-JP" sz="1200" b="0" i="0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Google</a:t>
            </a:r>
            <a:r>
              <a:rPr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で生まれたロールです。</a:t>
            </a:r>
            <a:endParaRPr lang="en-US" altLang="ja-JP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書籍</a:t>
            </a:r>
            <a:r>
              <a:rPr lang="en-US" altLang="ja-JP" sz="1200" b="0" i="0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『How Google Tests Software』</a:t>
            </a:r>
            <a:r>
              <a:rPr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に、詳しく説明されています。</a:t>
            </a:r>
            <a:br>
              <a:rPr lang="en-US" altLang="ja-JP" sz="1200" b="0" i="0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同様の役職は、</a:t>
            </a:r>
            <a:r>
              <a:rPr lang="en-US" altLang="ja-JP" sz="1200" b="0" i="0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Microsoft</a:t>
            </a:r>
            <a:r>
              <a:rPr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や</a:t>
            </a:r>
            <a:r>
              <a:rPr lang="en-US" altLang="ja-JP" sz="1200" b="0" i="0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Amazon</a:t>
            </a:r>
            <a:r>
              <a:rPr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r>
              <a:rPr lang="en-US" altLang="ja-JP" sz="1200" b="0" i="0" dirty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DeNA</a:t>
            </a:r>
            <a:r>
              <a:rPr lang="ja-JP" altLang="en-US" sz="1200" b="0" i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などにもあります。</a:t>
            </a:r>
            <a:endParaRPr lang="en-US" altLang="ja-JP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91145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私伊藤が、</a:t>
            </a:r>
            <a:r>
              <a:rPr kumimoji="1" lang="en-US" altLang="ja-JP" dirty="0"/>
              <a:t>LINE</a:t>
            </a:r>
            <a:r>
              <a:rPr kumimoji="1" lang="ja-JP" altLang="en-US"/>
              <a:t>の</a:t>
            </a:r>
            <a:r>
              <a:rPr kumimoji="1" lang="en-US" altLang="ja-JP" dirty="0"/>
              <a:t>Engineering Blog</a:t>
            </a:r>
            <a:r>
              <a:rPr kumimoji="1" lang="ja-JP" altLang="en-US"/>
              <a:t>で説明している内容は、コチラになります。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Google</a:t>
            </a:r>
            <a:r>
              <a:rPr kumimoji="1" lang="ja-JP" altLang="en-US"/>
              <a:t>などでの一般的な定義よりは、やっていることの範囲が広いかと思います。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5830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2019年12月13日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7B53B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プレゼンテーション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7B53B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2019/12/13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2019/12/13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07B5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7B53B"/>
          </a:solidFill>
          <a:ln>
            <a:solidFill>
              <a:srgbClr val="07B53B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扉ページ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プレゼンテーション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2019年12月13日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2019/12/13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2019/12/13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扉ページ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2019/12/13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7B53B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2019/12/13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nagileway.wordpress.com/2016/10/07/modern-agile-jp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enkins-x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hyperlink" Target="https://github.com/kubernetes/kubernetes" TargetMode="External"/><Relationship Id="rId4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tuit/karat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ChristophLucian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tif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v.com/sprint/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tiff"/><Relationship Id="rId4" Type="http://schemas.openxmlformats.org/officeDocument/2006/relationships/hyperlink" Target="https://www.amazon.com/dp/B010MH1DAQ/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stcontainers.org/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tiff"/><Relationship Id="rId5" Type="http://schemas.openxmlformats.org/officeDocument/2006/relationships/hyperlink" Target="http://rest-assured.io/" TargetMode="External"/><Relationship Id="rId4" Type="http://schemas.openxmlformats.org/officeDocument/2006/relationships/image" Target="../media/image17.tiff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dp/B007MQLMF2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n.wikipedia.org/wiki/Software_Development_Engineer_in_Test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gineering.linecorp.com/ja/blog/recommend-learning-sessio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0" y="5323843"/>
            <a:ext cx="9144000" cy="1080000"/>
          </a:xfrm>
          <a:ln>
            <a:noFill/>
          </a:ln>
        </p:spPr>
        <p:txBody>
          <a:bodyPr anchor="ctr"/>
          <a:lstStyle/>
          <a:p>
            <a:r>
              <a:rPr lang="ja-JP" altLang="en-US" sz="32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伊藤</a:t>
            </a: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 </a:t>
            </a:r>
            <a:r>
              <a:rPr lang="ja-JP" altLang="en-US" sz="32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宏幸・高橋</a:t>
            </a: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 </a:t>
            </a:r>
            <a:r>
              <a:rPr lang="ja-JP" altLang="en-US" sz="32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勲</a:t>
            </a:r>
            <a:endParaRPr lang="en-US" altLang="ja-JP" sz="32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LINE</a:t>
            </a:r>
            <a:r>
              <a:rPr lang="ja-JP" altLang="en-US" sz="32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株式会社</a:t>
            </a: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8000" b="1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特殊部隊</a:t>
            </a:r>
            <a:br>
              <a:rPr lang="en-US" altLang="ja-JP" sz="80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r>
              <a:rPr lang="en-US" altLang="ja-JP" sz="80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SET</a:t>
            </a:r>
            <a:r>
              <a:rPr lang="ja-JP" altLang="en-US" sz="8000" b="1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チームの日常</a:t>
            </a:r>
            <a:br>
              <a:rPr lang="en-US" altLang="ja-JP" sz="36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br>
              <a:rPr lang="en-US" altLang="ja-JP" sz="36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r>
              <a:rPr lang="en-US" altLang="ja-JP" sz="36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-</a:t>
            </a:r>
            <a:r>
              <a:rPr lang="ja-JP" altLang="en-US" sz="3600" b="1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技術と実験を融合した実践アジャイル術</a:t>
            </a:r>
            <a:r>
              <a:rPr lang="en-US" altLang="ja-JP" sz="36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-</a:t>
            </a:r>
            <a:endParaRPr kumimoji="1" lang="ja-JP" altLang="en-US" sz="3600" b="1"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LINE</a:t>
            </a:r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の</a:t>
            </a:r>
            <a:r>
              <a:rPr lang="en-US" altLang="ja-JP" sz="48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SET #</a:t>
            </a:r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とは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lnSpc>
                <a:spcPct val="100000"/>
              </a:lnSpc>
              <a:buNone/>
            </a:pPr>
            <a:r>
              <a:rPr lang="ja-JP" altLang="en-US" sz="48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以下の全社的なリード</a:t>
            </a:r>
            <a:endParaRPr lang="en-US" altLang="ja-JP" sz="4800" dirty="0">
              <a:solidFill>
                <a:srgbClr val="07B53B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0" lvl="1" indent="0">
              <a:lnSpc>
                <a:spcPct val="100000"/>
              </a:lnSpc>
              <a:buNone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457200" lvl="1" indent="-457200">
              <a:lnSpc>
                <a:spcPct val="100000"/>
              </a:lnSpc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テスト自動化と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DevOps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の推進・実現</a:t>
            </a:r>
          </a:p>
          <a:p>
            <a:pPr marL="457200" lvl="1" indent="-457200">
              <a:lnSpc>
                <a:spcPct val="100000"/>
              </a:lnSpc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プロダクト開発チームのプロセス改善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457200" lvl="1" indent="-457200">
              <a:lnSpc>
                <a:spcPct val="100000"/>
              </a:lnSpc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社内ツールの開発・運用（後述）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457200" lvl="1" indent="-457200">
              <a:lnSpc>
                <a:spcPct val="100000"/>
              </a:lnSpc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組織を超えた課題発見と解決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457200" lvl="1" indent="-457200">
              <a:lnSpc>
                <a:spcPct val="100000"/>
              </a:lnSpc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技術戦略の策定・実施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11505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LINE</a:t>
            </a:r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の</a:t>
            </a:r>
            <a:r>
              <a:rPr lang="en-US" altLang="ja-JP" sz="48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SET #</a:t>
            </a:r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とは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lnSpc>
                <a:spcPct val="100000"/>
              </a:lnSpc>
              <a:buNone/>
            </a:pPr>
            <a:r>
              <a:rPr lang="ja-JP" altLang="en-US" sz="48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以下の全社的なリード</a:t>
            </a:r>
            <a:endParaRPr lang="en-US" altLang="ja-JP" sz="4800" dirty="0">
              <a:solidFill>
                <a:srgbClr val="07B53B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0" lvl="1" indent="0">
              <a:lnSpc>
                <a:spcPct val="100000"/>
              </a:lnSpc>
              <a:buNone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457200" lvl="1" indent="-457200">
              <a:lnSpc>
                <a:spcPct val="100000"/>
              </a:lnSpc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テスト自動化と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DevOps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の推進・実現</a:t>
            </a:r>
          </a:p>
          <a:p>
            <a:pPr marL="457200" lvl="1" indent="-457200">
              <a:lnSpc>
                <a:spcPct val="100000"/>
              </a:lnSpc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プロダクト開発チームのプロセス改善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457200" lvl="1" indent="-457200">
              <a:lnSpc>
                <a:spcPct val="100000"/>
              </a:lnSpc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社内ツールの開発・運用（後述）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457200" lvl="1" indent="-457200">
              <a:lnSpc>
                <a:spcPct val="100000"/>
              </a:lnSpc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組織を超えた課題発見と解決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457200" lvl="1" indent="-457200">
              <a:lnSpc>
                <a:spcPct val="100000"/>
              </a:lnSpc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技術戦略の策定・実施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3" name="四角形吹き出し 2">
            <a:extLst>
              <a:ext uri="{FF2B5EF4-FFF2-40B4-BE49-F238E27FC236}">
                <a16:creationId xmlns:a16="http://schemas.microsoft.com/office/drawing/2014/main" id="{C0846EE2-59D4-A140-B6AD-C6A9AB6458EF}"/>
              </a:ext>
            </a:extLst>
          </p:cNvPr>
          <p:cNvSpPr/>
          <p:nvPr/>
        </p:nvSpPr>
        <p:spPr>
          <a:xfrm>
            <a:off x="7462685" y="5816214"/>
            <a:ext cx="1440000" cy="900000"/>
          </a:xfrm>
          <a:prstGeom prst="wedgeRectCallout">
            <a:avLst>
              <a:gd name="adj1" fmla="val -106006"/>
              <a:gd name="adj2" fmla="val -60598"/>
            </a:avLst>
          </a:prstGeom>
          <a:solidFill>
            <a:srgbClr val="FFFF00"/>
          </a:solidFill>
          <a:ln w="38100">
            <a:solidFill>
              <a:srgbClr val="07B5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LINE</a:t>
            </a:r>
          </a:p>
          <a:p>
            <a:pPr algn="ctr"/>
            <a:r>
              <a:rPr kumimoji="1" lang="ja-JP" altLang="en-US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特有かも</a:t>
            </a:r>
            <a:endParaRPr kumimoji="1" lang="en-US" altLang="ja-JP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FEB1E1D-2CDF-F143-8725-921C80DF34F1}"/>
              </a:ext>
            </a:extLst>
          </p:cNvPr>
          <p:cNvSpPr/>
          <p:nvPr/>
        </p:nvSpPr>
        <p:spPr>
          <a:xfrm>
            <a:off x="628651" y="4756743"/>
            <a:ext cx="6834034" cy="943793"/>
          </a:xfrm>
          <a:prstGeom prst="rect">
            <a:avLst/>
          </a:prstGeom>
          <a:noFill/>
          <a:ln w="38100">
            <a:solidFill>
              <a:srgbClr val="07B5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7520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LINE</a:t>
            </a:r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の</a:t>
            </a:r>
            <a:r>
              <a:rPr lang="en-US" altLang="ja-JP" sz="48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SET</a:t>
            </a:r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の</a:t>
            </a:r>
            <a:r>
              <a:rPr lang="en-US" altLang="ja-JP" sz="48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3</a:t>
            </a:r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つの軸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11" name="コンテンツ プレースホルダー 8"/>
          <p:cNvSpPr txBox="1">
            <a:spLocks/>
          </p:cNvSpPr>
          <p:nvPr/>
        </p:nvSpPr>
        <p:spPr>
          <a:xfrm>
            <a:off x="659691" y="2602244"/>
            <a:ext cx="3600000" cy="2880000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技術・</a:t>
            </a:r>
            <a:endParaRPr lang="en-US" altLang="ja-JP" sz="2800" dirty="0">
              <a:solidFill>
                <a:srgbClr val="07B53B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エンジニアリング</a:t>
            </a:r>
            <a:endParaRPr lang="en-US" altLang="ja-JP" sz="2800" dirty="0">
              <a:solidFill>
                <a:srgbClr val="07B53B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363538" lvl="1" indent="-363538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テスト自動化技術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  <a:p>
            <a:pPr marL="363538" lvl="1" indent="-363538" defTabSz="914400">
              <a:lnSpc>
                <a:spcPct val="100000"/>
              </a:lnSpc>
              <a:spcBef>
                <a:spcPts val="0"/>
              </a:spcBef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DevOps</a:t>
            </a:r>
          </a:p>
          <a:p>
            <a:pPr marL="363538" lvl="1" indent="-363538" defTabSz="914400">
              <a:lnSpc>
                <a:spcPct val="100000"/>
              </a:lnSpc>
              <a:spcBef>
                <a:spcPts val="0"/>
              </a:spcBef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XP</a:t>
            </a:r>
          </a:p>
        </p:txBody>
      </p:sp>
      <p:sp>
        <p:nvSpPr>
          <p:cNvPr id="12" name="コンテンツ プレースホルダー 8"/>
          <p:cNvSpPr txBox="1">
            <a:spLocks/>
          </p:cNvSpPr>
          <p:nvPr/>
        </p:nvSpPr>
        <p:spPr>
          <a:xfrm>
            <a:off x="5128927" y="2602244"/>
            <a:ext cx="3600000" cy="2880000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アジャイル</a:t>
            </a:r>
            <a:endParaRPr lang="en-US" altLang="ja-JP" sz="2800" dirty="0">
              <a:solidFill>
                <a:srgbClr val="07B53B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プラクティス</a:t>
            </a:r>
            <a:endParaRPr lang="en-US" altLang="ja-JP" sz="2800" dirty="0">
              <a:solidFill>
                <a:srgbClr val="07B53B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363538" lvl="1" indent="-363538" defTabSz="914400">
              <a:lnSpc>
                <a:spcPct val="100000"/>
              </a:lnSpc>
              <a:spcBef>
                <a:spcPts val="0"/>
              </a:spcBef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Scrum</a:t>
            </a:r>
          </a:p>
          <a:p>
            <a:pPr marL="363538" lvl="1" indent="-363538" defTabSz="914400">
              <a:lnSpc>
                <a:spcPct val="100000"/>
              </a:lnSpc>
              <a:spcBef>
                <a:spcPts val="0"/>
              </a:spcBef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Kanban</a:t>
            </a:r>
          </a:p>
          <a:p>
            <a:pPr marL="363538" lvl="1" indent="-363538" defTabSz="914400">
              <a:lnSpc>
                <a:spcPct val="100000"/>
              </a:lnSpc>
              <a:spcBef>
                <a:spcPts val="0"/>
              </a:spcBef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Lean</a:t>
            </a:r>
          </a:p>
        </p:txBody>
      </p:sp>
      <p:sp>
        <p:nvSpPr>
          <p:cNvPr id="8" name="コンテンツ プレースホルダー 8">
            <a:extLst>
              <a:ext uri="{FF2B5EF4-FFF2-40B4-BE49-F238E27FC236}">
                <a16:creationId xmlns:a16="http://schemas.microsoft.com/office/drawing/2014/main" id="{A5FE0BA1-9780-0C45-A53C-C6F4C74C2C12}"/>
              </a:ext>
            </a:extLst>
          </p:cNvPr>
          <p:cNvSpPr txBox="1">
            <a:spLocks/>
          </p:cNvSpPr>
          <p:nvPr/>
        </p:nvSpPr>
        <p:spPr>
          <a:xfrm>
            <a:off x="2894309" y="5482245"/>
            <a:ext cx="3600000" cy="1245149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日々の実験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193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en" altLang="ja-JP" sz="72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Team of</a:t>
            </a:r>
            <a:br>
              <a:rPr lang="en" altLang="ja-JP" sz="72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r>
              <a:rPr lang="en" altLang="ja-JP" sz="72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Transformational</a:t>
            </a:r>
            <a:br>
              <a:rPr lang="en" altLang="ja-JP" sz="72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r>
              <a:rPr lang="en" altLang="ja-JP" sz="72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Leaders</a:t>
            </a:r>
            <a:endParaRPr kumimoji="1" lang="ja-JP" altLang="en-US" sz="7200" b="1"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7951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/>
              <a:t>アジェンダ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2120648"/>
            <a:ext cx="7887600" cy="72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プロダクト開発チームと共に在る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Learning Session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チーム力の強化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4944449"/>
            <a:ext cx="7887600" cy="72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Design Sprint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技術戦略の策定・実施</a:t>
            </a: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2120648"/>
            <a:ext cx="7887600" cy="72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プロダクト開発チームと共に在る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Learning Session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チーム力の強化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49444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Design Sprint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技術戦略の策定・実施</a:t>
            </a:r>
          </a:p>
        </p:txBody>
      </p:sp>
    </p:spTree>
    <p:extLst>
      <p:ext uri="{BB962C8B-B14F-4D97-AF65-F5344CB8AC3E}">
        <p14:creationId xmlns:p14="http://schemas.microsoft.com/office/powerpoint/2010/main" val="3909021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ポイント・概要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プロダクト開発チームと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一緒に痛い目にあう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ことで、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本当に必要なものを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発見・提供することができる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事例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：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Ayaperf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パフォーマンステストの実現と、問題の事前発見・修正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90214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課題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Gatling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がダメ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30300" lvl="1" indent="-1116013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Groovy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辛い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30585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Ayaperf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pic>
        <p:nvPicPr>
          <p:cNvPr id="5" name="図 4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7428" y="2926318"/>
            <a:ext cx="1800000" cy="1800000"/>
          </a:xfrm>
          <a:prstGeom prst="rect">
            <a:avLst/>
          </a:prstGeom>
          <a:ln>
            <a:noFill/>
          </a:ln>
        </p:spPr>
      </p:pic>
      <p:pic>
        <p:nvPicPr>
          <p:cNvPr id="3" name="図 2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000" y="2926318"/>
            <a:ext cx="1854000" cy="17988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6409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anchor="ctr"/>
          <a:lstStyle/>
          <a:p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当セッション／資料の目的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5" name="コンテンツ プレースホルダー 8">
            <a:extLst>
              <a:ext uri="{FF2B5EF4-FFF2-40B4-BE49-F238E27FC236}">
                <a16:creationId xmlns:a16="http://schemas.microsoft.com/office/drawing/2014/main" id="{165F4D48-7FAF-E144-A359-1BEAC30AC068}"/>
              </a:ext>
            </a:extLst>
          </p:cNvPr>
          <p:cNvSpPr txBox="1">
            <a:spLocks/>
          </p:cNvSpPr>
          <p:nvPr/>
        </p:nvSpPr>
        <p:spPr>
          <a:xfrm>
            <a:off x="628650" y="1689099"/>
            <a:ext cx="7887600" cy="144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buFont typeface="Arial" panose="020B0604020202020204" pitchFamily="34" charset="0"/>
              <a:buNone/>
            </a:pPr>
            <a:r>
              <a:rPr lang="en-US" altLang="ja-JP" sz="2800" dirty="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[</a:t>
            </a:r>
            <a:r>
              <a:rPr lang="ja-JP" altLang="en-US" sz="28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お伝えすること</a:t>
            </a:r>
            <a:r>
              <a:rPr lang="en-US" altLang="ja-JP" sz="2800" dirty="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]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en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LINE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での実例をもとにした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  <a:p>
            <a:pPr marL="0" lvl="1" indent="0">
              <a:buFont typeface="Arial" panose="020B0604020202020204" pitchFamily="34" charset="0"/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技術とアジャイルの組み合わせ方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  <p:sp>
        <p:nvSpPr>
          <p:cNvPr id="6" name="コンテンツ プレースホルダー 8">
            <a:extLst>
              <a:ext uri="{FF2B5EF4-FFF2-40B4-BE49-F238E27FC236}">
                <a16:creationId xmlns:a16="http://schemas.microsoft.com/office/drawing/2014/main" id="{ADF09359-7F4D-6C4A-A059-A442245F14D4}"/>
              </a:ext>
            </a:extLst>
          </p:cNvPr>
          <p:cNvSpPr txBox="1">
            <a:spLocks/>
          </p:cNvSpPr>
          <p:nvPr/>
        </p:nvSpPr>
        <p:spPr>
          <a:xfrm>
            <a:off x="628650" y="5015499"/>
            <a:ext cx="7887600" cy="108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buFont typeface="Arial" panose="020B0604020202020204" pitchFamily="34" charset="0"/>
              <a:buNone/>
            </a:pPr>
            <a:r>
              <a:rPr lang="en-US" altLang="ja-JP" sz="2800" dirty="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[</a:t>
            </a:r>
            <a:r>
              <a:rPr lang="ja-JP" altLang="en-US" sz="28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形式</a:t>
            </a:r>
            <a:r>
              <a:rPr lang="en-US" altLang="ja-JP" sz="2800" dirty="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]</a:t>
            </a:r>
          </a:p>
          <a:p>
            <a:pPr marL="0" lvl="1" indent="0">
              <a:buFont typeface="Arial" panose="020B0604020202020204" pitchFamily="34" charset="0"/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皆さんが現場に持ち帰って、試せるかたちで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  <p:sp>
        <p:nvSpPr>
          <p:cNvPr id="7" name="コンテンツ プレースホルダー 8">
            <a:extLst>
              <a:ext uri="{FF2B5EF4-FFF2-40B4-BE49-F238E27FC236}">
                <a16:creationId xmlns:a16="http://schemas.microsoft.com/office/drawing/2014/main" id="{EDCBC856-885C-3048-8DFD-25243185A495}"/>
              </a:ext>
            </a:extLst>
          </p:cNvPr>
          <p:cNvSpPr txBox="1">
            <a:spLocks/>
          </p:cNvSpPr>
          <p:nvPr/>
        </p:nvSpPr>
        <p:spPr>
          <a:xfrm>
            <a:off x="628650" y="3352299"/>
            <a:ext cx="7887600" cy="144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buFont typeface="Arial" panose="020B0604020202020204" pitchFamily="34" charset="0"/>
              <a:buNone/>
            </a:pPr>
            <a:r>
              <a:rPr lang="en-US" altLang="ja-JP" sz="2800" dirty="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[</a:t>
            </a:r>
            <a:r>
              <a:rPr lang="ja-JP" altLang="en-US" sz="28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適用可能範囲</a:t>
            </a:r>
            <a:r>
              <a:rPr lang="en-US" altLang="ja-JP" sz="2800" dirty="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]</a:t>
            </a:r>
          </a:p>
          <a:p>
            <a:pPr marL="363538" lvl="1" indent="-363538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プロダクト開発チーム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  <a:p>
            <a:pPr marL="363538" lvl="1" indent="-363538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組織を横断した改善活動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28477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成果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Kotlin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でテストをかける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30300" lvl="1" indent="-1116013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IntelliJ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Debug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モードで動かせる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923648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事例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：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Karate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API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テストの実装拡大と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の削減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358047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Channel Gateway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API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テストの実装拡大と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の削減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57525444-DCA2-AA4F-93E3-05DC1D271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" y="1377950"/>
            <a:ext cx="84836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811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Junit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と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CI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サーバーを使ってみたが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…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チームに定着せず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30300" lvl="1" indent="-1116013"/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コードが読みづらい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30300" lvl="1" indent="-1116013"/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メンテナンスしづらい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30300" lvl="1" indent="-1116013"/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問題が見つかった時の対処方法が分からない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459818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事例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：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Karate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チームと一緒になって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課題解決に取り組む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>
            <a:hlinkClick r:id="rId3"/>
            <a:extLst>
              <a:ext uri="{FF2B5EF4-FFF2-40B4-BE49-F238E27FC236}">
                <a16:creationId xmlns:a16="http://schemas.microsoft.com/office/drawing/2014/main" id="{F09E9150-2A41-F646-973C-ECE06E9D9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2000" y="2159000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9749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Karate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の採用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API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テストの実装拡大と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の削減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06627B9-EC09-6B49-9DC3-3E6CFF3F0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700" y="1079500"/>
            <a:ext cx="55626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6791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Junit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時代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API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テストの実装拡大と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の削減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E6BED42E-65DA-2E4A-9C0D-B7FBB4972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1104900"/>
            <a:ext cx="86614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3708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成果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363538" lvl="1" indent="-349250"/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本番障害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-30%</a:t>
            </a:r>
          </a:p>
          <a:p>
            <a:pPr marL="363538" lvl="1" indent="-349250"/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Self-organized</a:t>
            </a:r>
          </a:p>
          <a:p>
            <a:pPr marL="363538" lvl="1" indent="-349250"/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プロダクトマネージャーを含めて、全チームメンバーがテストコードを書いている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254890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縦＋横</a:t>
            </a: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コンサルティングだけではなく、一緒にチームと苦しみを共有してみよう</a:t>
            </a: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で語彙と価値観を合わせ、</a:t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ロール問わずに</a:t>
            </a:r>
            <a:r>
              <a:rPr lang="ja-JP" altLang="en-US" sz="28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同じ方向を向くようにする</a:t>
            </a:r>
            <a:endParaRPr lang="en-US" altLang="ja-JP" sz="28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成果物ベースで会話することで、</a:t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認識のズレや行動の無駄を削ぎ、</a:t>
            </a:r>
            <a:br>
              <a:rPr lang="en-US" altLang="ja-JP" sz="2800" dirty="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より価値にフォーカスする</a:t>
            </a:r>
            <a:endParaRPr lang="en-US" altLang="ja-JP" sz="28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445276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rgbClr val="0432FF"/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プロダクト開発チームと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一緒に痛い目にあう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ことで、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本当に必要なものを発見しよう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34197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そのままでは使えません！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72B5EC4-C955-BA45-8112-53F00467E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600" y="1159200"/>
            <a:ext cx="5212800" cy="5212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62188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en-US" altLang="ja-JP" sz="7200" dirty="0">
                <a:solidFill>
                  <a:srgbClr val="0432FF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compassion</a:t>
            </a:r>
            <a:endParaRPr lang="en-US" altLang="ja-JP" sz="4000" dirty="0">
              <a:solidFill>
                <a:srgbClr val="0432FF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[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英語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] [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名詞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]</a:t>
            </a: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思いやり、共感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188750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en-US" altLang="ja-JP" sz="7200" dirty="0">
                <a:solidFill>
                  <a:srgbClr val="0432FF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compati</a:t>
            </a:r>
            <a:endParaRPr lang="en-US" altLang="ja-JP" sz="4000" dirty="0">
              <a:solidFill>
                <a:srgbClr val="0432FF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[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ラテン語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]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 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[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名詞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]</a:t>
            </a: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共に苦しむ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549153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2120648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プロダクト開発チームと共に在る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Learning Session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チーム力の強化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49444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Design Sprint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技術戦略の策定・実施</a:t>
            </a:r>
          </a:p>
        </p:txBody>
      </p:sp>
    </p:spTree>
    <p:extLst>
      <p:ext uri="{BB962C8B-B14F-4D97-AF65-F5344CB8AC3E}">
        <p14:creationId xmlns:p14="http://schemas.microsoft.com/office/powerpoint/2010/main" val="14289139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Learning Lesson #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とは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en" altLang="ja-JP" sz="3600" b="1" dirty="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A way of study sessions</a:t>
            </a:r>
          </a:p>
          <a:p>
            <a:pPr algn="ctr"/>
            <a:r>
              <a:rPr lang="en-US" altLang="ja-JP" sz="3600" b="1" dirty="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during business hours!</a:t>
            </a:r>
          </a:p>
          <a:p>
            <a:endParaRPr lang="en-US" altLang="ja-JP" sz="2800" dirty="0">
              <a:solidFill>
                <a:srgbClr val="7F7F7F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lvl="8" indent="0">
              <a:lnSpc>
                <a:spcPct val="100000"/>
              </a:lnSpc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Taught by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  <a:hlinkClick r:id="rId3"/>
              </a:rPr>
              <a:t>Chris Lucian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,</a:t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</a:b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the inventor of</a:t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</a:b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Mob Programming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09650CC-06F1-5744-8EBA-51337C13DB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994" y="3266339"/>
            <a:ext cx="3353373" cy="251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328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課題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363538" lvl="1" indent="-363538"/>
            <a:r>
              <a:rPr lang="en-US" altLang="ja-JP" sz="4000" dirty="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Onboarding</a:t>
            </a:r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：新メンバーの加入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3538" lvl="1" indent="-363538"/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新卒１・中途１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3538" lvl="1" indent="-363538"/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仕事中に勉強してはいけないのか？というメンバーからの不満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0788032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ポイント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仕事で必要なことを、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仕事中に勉強することを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当たり前にする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チームでのルール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基本毎日、</a:t>
            </a:r>
            <a:r>
              <a:rPr lang="en" altLang="ja-JP" sz="36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30-60</a:t>
            </a: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分</a:t>
            </a:r>
            <a:endParaRPr lang="en-US" altLang="ja-JP" sz="36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業務時間中にやる</a:t>
            </a:r>
            <a:endParaRPr lang="en-US" altLang="ja-JP" sz="36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業務に役立つトピックであれば</a:t>
            </a:r>
            <a:br>
              <a:rPr lang="en-US" altLang="ja-JP" sz="36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何でも</a:t>
            </a:r>
            <a:r>
              <a:rPr lang="en-US" altLang="ja-JP" sz="36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OK</a:t>
            </a:r>
            <a:endParaRPr lang="en" altLang="ja-JP" sz="36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モブプログラミングでやる</a:t>
            </a:r>
            <a:endParaRPr lang="en-US" altLang="ja-JP" sz="36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批判はしない</a:t>
            </a:r>
            <a:endParaRPr lang="en-US" altLang="ja-JP" sz="36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楽しむ！</a:t>
            </a:r>
            <a:endParaRPr lang="en" altLang="ja-JP" sz="36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18457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チームが学んだこと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sp>
        <p:nvSpPr>
          <p:cNvPr id="10" name="コンテンツ プレースホルダー 8">
            <a:extLst>
              <a:ext uri="{FF2B5EF4-FFF2-40B4-BE49-F238E27FC236}">
                <a16:creationId xmlns:a16="http://schemas.microsoft.com/office/drawing/2014/main" id="{4695EF81-A9F9-884F-B19C-B3257C70C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ja-JP" sz="36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Kubernetes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ja-JP" sz="36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Karate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ja-JP" sz="36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Vue.js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ja-JP" sz="36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IntelliJ</a:t>
            </a: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のショートカットキー</a:t>
            </a:r>
            <a:endParaRPr lang="en" altLang="ja-JP" sz="36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ドラッカーエクササイズ</a:t>
            </a:r>
            <a:endParaRPr lang="en-US" altLang="ja-JP" sz="36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マネージャーをグッとさせる</a:t>
            </a:r>
            <a:br>
              <a:rPr lang="en-US" altLang="ja-JP" sz="36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r>
              <a:rPr lang="ja-JP" altLang="en-US" sz="36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レポートの書き方</a:t>
            </a:r>
            <a:endParaRPr lang="en" altLang="ja-JP" sz="36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395F1BFF-0AC4-5645-AD93-AC9397A44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101" y="1182054"/>
            <a:ext cx="3814574" cy="285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418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成果例：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Onboarding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入社</a:t>
            </a:r>
            <a:r>
              <a:rPr lang="en-US" altLang="ja-JP" sz="4000" dirty="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1-2</a:t>
            </a:r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ヶ月で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最前線で活躍できるようになった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269729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プラスアルファの成果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363538" lvl="1" indent="-363538"/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評価面談が楽に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3538" lvl="1" indent="-363538"/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困ったらすぐに質問できる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629788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調理・加工が必要です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C212C3DF-D885-FA44-B8D7-4643CA8D8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600" y="1159200"/>
            <a:ext cx="5212800" cy="52128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40762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2120648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プロダクト開発チームと共に在る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Learning Session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チーム力の強化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4944449"/>
            <a:ext cx="7887600" cy="72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Design Sprint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技術戦略の策定・実施</a:t>
            </a:r>
          </a:p>
        </p:txBody>
      </p:sp>
    </p:spTree>
    <p:extLst>
      <p:ext uri="{BB962C8B-B14F-4D97-AF65-F5344CB8AC3E}">
        <p14:creationId xmlns:p14="http://schemas.microsoft.com/office/powerpoint/2010/main" val="25278407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" altLang="ja-JP" sz="4800" dirty="0">
                <a:latin typeface="ヒラギノ角ゴ ProN W6"/>
                <a:ea typeface="ヒラギノ角ゴ ProN W6"/>
                <a:cs typeface="ヒラギノ角ゴ ProN W6"/>
              </a:rPr>
              <a:t>Design Sprint #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とは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10" name="コンテンツ プレースホルダー 8">
            <a:extLst>
              <a:ext uri="{FF2B5EF4-FFF2-40B4-BE49-F238E27FC236}">
                <a16:creationId xmlns:a16="http://schemas.microsoft.com/office/drawing/2014/main" id="{6E7EFD24-0832-4B41-8E10-75269272B5D8}"/>
              </a:ext>
            </a:extLst>
          </p:cNvPr>
          <p:cNvSpPr txBox="1">
            <a:spLocks/>
          </p:cNvSpPr>
          <p:nvPr/>
        </p:nvSpPr>
        <p:spPr>
          <a:xfrm>
            <a:off x="3185652" y="1689099"/>
            <a:ext cx="5329698" cy="44064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3538" lvl="1" indent="-349250"/>
            <a:r>
              <a:rPr lang="en-US" altLang="ja-JP" sz="24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Google Ventures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社が、</a:t>
            </a:r>
            <a:br>
              <a:rPr lang="en-US" altLang="ja-JP" sz="24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</a:b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スタートアップへの投資・支援で</a:t>
            </a:r>
            <a:br>
              <a:rPr lang="en-US" altLang="ja-JP" sz="24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</a:b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活用している方法論</a:t>
            </a:r>
            <a:br>
              <a:rPr lang="en-US" altLang="ja-JP" sz="24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</a:b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（例）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049321" lvl="3" indent="-349250"/>
            <a:r>
              <a:rPr lang="en-US" altLang="ja-JP" sz="24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Slack</a:t>
            </a:r>
          </a:p>
          <a:p>
            <a:pPr marL="1049321" lvl="3" indent="-349250"/>
            <a:r>
              <a:rPr lang="en-US" altLang="ja-JP" sz="24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Blue Bottle Coffee</a:t>
            </a:r>
          </a:p>
          <a:p>
            <a:pPr marL="363538" lvl="1" indent="-349250"/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以下を、１週間単位で実施する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706429" lvl="2" indent="-349250"/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アイデア出し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706429" lvl="2" indent="-349250"/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プロトタイピング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706429" lvl="2" indent="-349250"/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ユーザー実験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512763" lvl="1" indent="-496888">
              <a:lnSpc>
                <a:spcPct val="150000"/>
              </a:lnSpc>
              <a:buNone/>
            </a:pPr>
            <a:r>
              <a:rPr lang="en" altLang="ja-JP" sz="24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  <a:hlinkClick r:id="rId3"/>
              </a:rPr>
              <a:t>https://www.gv.com/sprint/</a:t>
            </a:r>
            <a:endParaRPr lang="en" altLang="ja-JP" sz="24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pic>
        <p:nvPicPr>
          <p:cNvPr id="3" name="図 2">
            <a:hlinkClick r:id="rId4"/>
            <a:extLst>
              <a:ext uri="{FF2B5EF4-FFF2-40B4-BE49-F238E27FC236}">
                <a16:creationId xmlns:a16="http://schemas.microsoft.com/office/drawing/2014/main" id="{1F139AA8-BCB8-774D-9801-275323EB67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" y="1953682"/>
            <a:ext cx="2557002" cy="3897869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831103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anchor="ctr"/>
          <a:lstStyle/>
          <a:p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課題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テスト自動化の問題を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4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改善したい！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by xxx</a:t>
            </a:r>
            <a:r>
              <a:rPr lang="ja-JP" altLang="en-US" sz="4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チーム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502282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詳しく調べてみると</a:t>
            </a:r>
            <a:r>
              <a:rPr lang="en-US" altLang="ja-JP" sz="48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…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4288" lvl="1" indent="0"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課題は山積している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何から手をつければ良いかが分からない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チーム内で意見がバラバラ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370624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メンバーからあがった課題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4288" lvl="1" indent="0"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何から手をつければ良いか分からない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API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のテストがない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UT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と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IT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の区別ができていない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依存コンポーネントをどうテストするか？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負荷テスト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CI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ジョブが遅い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テストが書きづらい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42181417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活用のポイント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4288" lvl="1" indent="0">
              <a:buNone/>
            </a:pPr>
            <a:r>
              <a:rPr lang="ja-JP" altLang="en-US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１週間ごとに「動くソフトウェア」を作成・デモし、短時間の議論で意思決定を行う</a:t>
            </a:r>
            <a:endParaRPr lang="en-US" altLang="ja-JP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415350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010726"/>
              </p:ext>
            </p:extLst>
          </p:nvPr>
        </p:nvGraphicFramePr>
        <p:xfrm>
          <a:off x="628650" y="1735810"/>
          <a:ext cx="7886700" cy="55778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061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Karate</a:t>
                      </a:r>
                      <a:r>
                        <a:rPr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のコード例の作成・提示</a:t>
                      </a:r>
                      <a:endParaRPr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algn="l"/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-&gt; 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他のツールも試したい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各種ツールの比較＆選定</a:t>
                      </a:r>
                      <a:endParaRPr kumimoji="1"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-&gt; </a:t>
                      </a:r>
                      <a:r>
                        <a:rPr kumimoji="1" lang="en-US" altLang="ja-JP" sz="2400" b="0" i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KotlinTest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で</a:t>
                      </a:r>
                      <a:endParaRPr kumimoji="1"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データベースアクセス部分のテストに混乱があるため、</a:t>
                      </a: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UT/IT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の設計・実装指針を整理し、実際のコードで提示</a:t>
                      </a:r>
                      <a:endParaRPr kumimoji="1"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Testcontainers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</a:t>
                      </a:r>
                      <a:endParaRPr kumimoji="1"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-&gt; 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これ良さそう</a:t>
                      </a:r>
                      <a:endParaRPr kumimoji="1"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Testcontainers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で実装するためのヘルパーを整理</a:t>
                      </a:r>
                      <a:endParaRPr kumimoji="1"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algn="l"/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-&gt; Accepted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メンバー全員で、</a:t>
                      </a: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Testcontainers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で</a:t>
                      </a:r>
                      <a:endParaRPr kumimoji="1"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EmbedMongo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を全て</a:t>
                      </a: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replace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20181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365925"/>
              </p:ext>
            </p:extLst>
          </p:nvPr>
        </p:nvGraphicFramePr>
        <p:xfrm>
          <a:off x="628650" y="1735810"/>
          <a:ext cx="7886700" cy="451104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061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Testcontainers</a:t>
                      </a:r>
                      <a:r>
                        <a:rPr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を、</a:t>
                      </a:r>
                      <a:r>
                        <a:rPr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MySQL</a:t>
                      </a:r>
                      <a:r>
                        <a:rPr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にも適用できそう</a:t>
                      </a:r>
                      <a:endParaRPr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algn="l"/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-&gt; 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他のツールも試したい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メンバー全員で、</a:t>
                      </a: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Testcontainers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で</a:t>
                      </a:r>
                      <a:endParaRPr kumimoji="1"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MySQL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を全て</a:t>
                      </a: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replace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Testcontainers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でのテストを並列実行することで、</a:t>
                      </a: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Slow Test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問題を解決できそう</a:t>
                      </a: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 by 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開発メンバー</a:t>
                      </a:r>
                      <a:endParaRPr kumimoji="1"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-&gt; </a:t>
                      </a:r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実験</a:t>
                      </a:r>
                      <a:endParaRPr kumimoji="1" lang="en-US" altLang="ja-JP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9-11</a:t>
                      </a:r>
                      <a:r>
                        <a:rPr kumimoji="1" lang="ja-JP" altLang="en-US" sz="2800" b="0" i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実際にパフォーマンスが改善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45296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ポイント</a:t>
            </a:r>
            <a:r>
              <a:rPr lang="ja-JP" altLang="en-US" sz="48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（工夫すべき点）</a:t>
            </a:r>
            <a:endParaRPr kumimoji="1" lang="ja-JP" altLang="en-US" sz="48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363538" lvl="1" indent="-349250"/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ダメなら捨てられる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06429" lvl="2" indent="-349250"/>
            <a:r>
              <a:rPr lang="ja-JP" altLang="en-US" sz="37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時間をかけたソリューションは心理的にも捨てづらい</a:t>
            </a:r>
            <a:endParaRPr lang="en-US" altLang="ja-JP" sz="37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3538" lvl="1" indent="-349250"/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自律性を伸ばせる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>
            <a:hlinkClick r:id="rId3"/>
            <a:extLst>
              <a:ext uri="{FF2B5EF4-FFF2-40B4-BE49-F238E27FC236}">
                <a16:creationId xmlns:a16="http://schemas.microsoft.com/office/drawing/2014/main" id="{186EB821-1F35-964E-A7EB-AD6775FC0F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1393" y="1428248"/>
            <a:ext cx="1625600" cy="16256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図 5">
            <a:hlinkClick r:id="rId5"/>
            <a:extLst>
              <a:ext uri="{FF2B5EF4-FFF2-40B4-BE49-F238E27FC236}">
                <a16:creationId xmlns:a16="http://schemas.microsoft.com/office/drawing/2014/main" id="{23C4486C-E917-054B-910E-0E25F2A5C9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1393" y="591027"/>
            <a:ext cx="2540000" cy="2540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180751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やってみて分かった本当の課題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4288" lvl="1" indent="0"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API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のテストがない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UT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と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IT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の区別ができていない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依存コンポーネントをどうテストするか？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CI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ジョブが遅い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06179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調理・加工のための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つのキー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5" name="コンテンツ プレースホルダー 8">
            <a:extLst>
              <a:ext uri="{FF2B5EF4-FFF2-40B4-BE49-F238E27FC236}">
                <a16:creationId xmlns:a16="http://schemas.microsoft.com/office/drawing/2014/main" id="{0F88105D-33A3-ED4C-B60F-205840BA4DFE}"/>
              </a:ext>
            </a:extLst>
          </p:cNvPr>
          <p:cNvSpPr txBox="1">
            <a:spLocks/>
          </p:cNvSpPr>
          <p:nvPr/>
        </p:nvSpPr>
        <p:spPr>
          <a:xfrm>
            <a:off x="628650" y="1689099"/>
            <a:ext cx="7887600" cy="144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6713" lvl="1" indent="-352425"/>
            <a:r>
              <a:rPr lang="ja-JP" altLang="en-US" sz="4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考え続ける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6" name="コンテンツ プレースホルダー 8">
            <a:extLst>
              <a:ext uri="{FF2B5EF4-FFF2-40B4-BE49-F238E27FC236}">
                <a16:creationId xmlns:a16="http://schemas.microsoft.com/office/drawing/2014/main" id="{25546321-3152-5640-B826-4D2F392D0F9A}"/>
              </a:ext>
            </a:extLst>
          </p:cNvPr>
          <p:cNvSpPr txBox="1">
            <a:spLocks/>
          </p:cNvSpPr>
          <p:nvPr/>
        </p:nvSpPr>
        <p:spPr>
          <a:xfrm>
            <a:off x="628650" y="3172299"/>
            <a:ext cx="7887600" cy="144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6713" lvl="1" indent="-352425"/>
            <a:r>
              <a:rPr lang="ja-JP" altLang="en-US" sz="4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試し続ける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7" name="コンテンツ プレースホルダー 8">
            <a:extLst>
              <a:ext uri="{FF2B5EF4-FFF2-40B4-BE49-F238E27FC236}">
                <a16:creationId xmlns:a16="http://schemas.microsoft.com/office/drawing/2014/main" id="{2DF34281-B223-034D-842B-D46B3D0ACB04}"/>
              </a:ext>
            </a:extLst>
          </p:cNvPr>
          <p:cNvSpPr txBox="1">
            <a:spLocks/>
          </p:cNvSpPr>
          <p:nvPr/>
        </p:nvSpPr>
        <p:spPr>
          <a:xfrm>
            <a:off x="628650" y="4655499"/>
            <a:ext cx="7887600" cy="144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6713" lvl="1" indent="-352425"/>
            <a:r>
              <a:rPr lang="ja-JP" altLang="en-US" sz="4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よかったものは取り入れる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274491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まとめ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71488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何から手をつければ分からない混乱した課題に対しては、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Design Sprint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は効果がある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471488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技術的課題でも、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Design Sprint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は適用できる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471488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ダメだったソリューションに、心理的に見切りをつけやすい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471488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若いチームでやると、成長が加速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6625249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solidFill>
            <a:srgbClr val="9437FF"/>
          </a:solidFill>
          <a:ln>
            <a:noFill/>
          </a:ln>
        </p:spPr>
        <p:txBody>
          <a:bodyPr/>
          <a:lstStyle/>
          <a:p>
            <a:r>
              <a:rPr lang="ja-JP" altLang="en-US" sz="8000" b="1"/>
              <a:t>まとめ</a:t>
            </a:r>
            <a:endParaRPr kumimoji="1" lang="ja-JP" altLang="en-US" sz="8000" b="1"/>
          </a:p>
        </p:txBody>
      </p:sp>
    </p:spTree>
    <p:extLst>
      <p:ext uri="{BB962C8B-B14F-4D97-AF65-F5344CB8AC3E}">
        <p14:creationId xmlns:p14="http://schemas.microsoft.com/office/powerpoint/2010/main" val="41058626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rgbClr val="0432FF"/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プロダクト開発チームと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一緒に痛い目にあう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ことで、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本当に必要なものを発見しよう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164958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調理・加工のための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つのキー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53</a:t>
            </a:fld>
            <a:endParaRPr kumimoji="1" lang="ja-JP" altLang="en-US"/>
          </a:p>
        </p:txBody>
      </p:sp>
      <p:sp>
        <p:nvSpPr>
          <p:cNvPr id="5" name="コンテンツ プレースホルダー 8">
            <a:extLst>
              <a:ext uri="{FF2B5EF4-FFF2-40B4-BE49-F238E27FC236}">
                <a16:creationId xmlns:a16="http://schemas.microsoft.com/office/drawing/2014/main" id="{0F88105D-33A3-ED4C-B60F-205840BA4DFE}"/>
              </a:ext>
            </a:extLst>
          </p:cNvPr>
          <p:cNvSpPr txBox="1">
            <a:spLocks/>
          </p:cNvSpPr>
          <p:nvPr/>
        </p:nvSpPr>
        <p:spPr>
          <a:xfrm>
            <a:off x="628650" y="1689099"/>
            <a:ext cx="7887600" cy="144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6713" lvl="1" indent="-352425"/>
            <a:r>
              <a:rPr lang="ja-JP" altLang="en-US" sz="4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考え続ける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6" name="コンテンツ プレースホルダー 8">
            <a:extLst>
              <a:ext uri="{FF2B5EF4-FFF2-40B4-BE49-F238E27FC236}">
                <a16:creationId xmlns:a16="http://schemas.microsoft.com/office/drawing/2014/main" id="{25546321-3152-5640-B826-4D2F392D0F9A}"/>
              </a:ext>
            </a:extLst>
          </p:cNvPr>
          <p:cNvSpPr txBox="1">
            <a:spLocks/>
          </p:cNvSpPr>
          <p:nvPr/>
        </p:nvSpPr>
        <p:spPr>
          <a:xfrm>
            <a:off x="628650" y="3172299"/>
            <a:ext cx="7887600" cy="144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6713" lvl="1" indent="-352425"/>
            <a:r>
              <a:rPr lang="ja-JP" altLang="en-US" sz="4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試し続ける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7" name="コンテンツ プレースホルダー 8">
            <a:extLst>
              <a:ext uri="{FF2B5EF4-FFF2-40B4-BE49-F238E27FC236}">
                <a16:creationId xmlns:a16="http://schemas.microsoft.com/office/drawing/2014/main" id="{2DF34281-B223-034D-842B-D46B3D0ACB04}"/>
              </a:ext>
            </a:extLst>
          </p:cNvPr>
          <p:cNvSpPr txBox="1">
            <a:spLocks/>
          </p:cNvSpPr>
          <p:nvPr/>
        </p:nvSpPr>
        <p:spPr>
          <a:xfrm>
            <a:off x="628650" y="4655499"/>
            <a:ext cx="7887600" cy="144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6713" lvl="1" indent="-352425"/>
            <a:r>
              <a:rPr lang="ja-JP" altLang="en-US" sz="4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よかったものは取り入れる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683734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Caution!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rgbClr val="0432FF"/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Scrum is:</a:t>
            </a:r>
          </a:p>
          <a:p>
            <a:pPr marL="363538" lvl="1" indent="-349250"/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Lightweight</a:t>
            </a:r>
          </a:p>
          <a:p>
            <a:pPr marL="363538" lvl="1" indent="-349250"/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Simple to understand</a:t>
            </a:r>
          </a:p>
          <a:p>
            <a:pPr marL="363538" lvl="1" indent="-349250"/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Difficult to master</a:t>
            </a:r>
          </a:p>
          <a:p>
            <a:pPr marL="363538" lvl="1" indent="-349250"/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buNone/>
            </a:pP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The Scrum Guide, P3</a:t>
            </a:r>
          </a:p>
        </p:txBody>
      </p:sp>
    </p:spTree>
    <p:extLst>
      <p:ext uri="{BB962C8B-B14F-4D97-AF65-F5344CB8AC3E}">
        <p14:creationId xmlns:p14="http://schemas.microsoft.com/office/powerpoint/2010/main" val="274121766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rgbClr val="0432FF"/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実験し続けて、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自分たちにあうスタイルを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見つける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130300" lvl="1" indent="-1116013" algn="ctr">
              <a:buNone/>
            </a:pP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フォームを固める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55652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8000" b="1"/>
              <a:t>そう</a:t>
            </a:r>
            <a:br>
              <a:rPr lang="en-US" altLang="ja-JP" sz="8000" b="1" dirty="0"/>
            </a:br>
            <a:r>
              <a:rPr lang="ja-JP" altLang="en-US" sz="8000" b="1"/>
              <a:t>思い至った理由</a:t>
            </a:r>
            <a:br>
              <a:rPr lang="en-US" altLang="ja-JP" sz="8000" b="1" dirty="0"/>
            </a:br>
            <a:r>
              <a:rPr lang="ja-JP" altLang="en-US" sz="8000" b="1"/>
              <a:t>課題認識</a:t>
            </a:r>
            <a:endParaRPr kumimoji="1" lang="ja-JP" altLang="en-US" sz="8000" b="1"/>
          </a:p>
        </p:txBody>
      </p:sp>
    </p:spTree>
    <p:extLst>
      <p:ext uri="{BB962C8B-B14F-4D97-AF65-F5344CB8AC3E}">
        <p14:creationId xmlns:p14="http://schemas.microsoft.com/office/powerpoint/2010/main" val="29723232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昨今感じる大きな疑問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800">
                <a:solidFill>
                  <a:srgbClr val="FF0000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アジャイルプラクティスと</a:t>
            </a:r>
            <a:endParaRPr lang="en-US" altLang="ja-JP" sz="4800" dirty="0">
              <a:solidFill>
                <a:srgbClr val="FF0000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  <a:p>
            <a:pPr marL="0" lvl="1" indent="0" algn="ctr">
              <a:buNone/>
            </a:pPr>
            <a:r>
              <a:rPr lang="ja-JP" altLang="en-US" sz="4800">
                <a:solidFill>
                  <a:srgbClr val="FF0000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マインドセットだけで</a:t>
            </a:r>
            <a:endParaRPr lang="en-US" altLang="ja-JP" sz="4800" dirty="0">
              <a:solidFill>
                <a:srgbClr val="FF0000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  <a:p>
            <a:pPr marL="0" lvl="1" indent="0" algn="ctr">
              <a:buNone/>
            </a:pPr>
            <a:r>
              <a:rPr lang="ja-JP" altLang="en-US" sz="4800">
                <a:solidFill>
                  <a:srgbClr val="FF0000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改善活動は可能なのか？</a:t>
            </a:r>
            <a:endParaRPr lang="en-US" altLang="ja-JP" sz="4800" dirty="0">
              <a:solidFill>
                <a:srgbClr val="FF0000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9183220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解決指針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latin typeface="ヒラギノ角ゴ ProN W6"/>
                <a:ea typeface="ヒラギノ角ゴ ProN W6"/>
                <a:cs typeface="ヒラギノ角ゴ ProN W6"/>
              </a:rPr>
              <a:t>技術の必要性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021461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解決指針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latin typeface="ヒラギノ角ゴ ProN W6"/>
                <a:ea typeface="ヒラギノ角ゴ ProN W6"/>
                <a:cs typeface="ヒラギノ角ゴ ProN W6"/>
              </a:rPr>
              <a:t>実験の必要性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88025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なので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rgbClr val="0432FF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technical-excellence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  <a:p>
            <a:pPr marL="14288" lvl="1" indent="0" algn="ctr">
              <a:buNone/>
            </a:pPr>
            <a:r>
              <a:rPr lang="ja-JP" altLang="en-US" sz="4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技術と実装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352919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>
                <a:latin typeface="ヒラギノ角ゴ ProN W6"/>
                <a:ea typeface="ヒラギノ角ゴ ProN W6"/>
                <a:cs typeface="ヒラギノ角ゴ ProN W6"/>
              </a:rPr>
              <a:t>狙い・ポイント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latin typeface="ヒラギノ角ゴ ProN W6"/>
                <a:ea typeface="ヒラギノ角ゴ ProN W6"/>
                <a:cs typeface="ヒラギノ角ゴ ProN W6"/>
              </a:rPr>
              <a:t>組織・ビジネスへ</a:t>
            </a:r>
            <a:endParaRPr lang="en-US" altLang="ja-JP" sz="4000" dirty="0"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latin typeface="ヒラギノ角ゴ ProN W6"/>
                <a:ea typeface="ヒラギノ角ゴ ProN W6"/>
                <a:cs typeface="ヒラギノ角ゴ ProN W6"/>
              </a:rPr>
              <a:t>インパクトを与える活動の</a:t>
            </a:r>
            <a:endParaRPr lang="en-US" altLang="ja-JP" sz="4000" dirty="0"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latin typeface="ヒラギノ角ゴ ProN W6"/>
                <a:ea typeface="ヒラギノ角ゴ ProN W6"/>
                <a:cs typeface="ヒラギノ角ゴ ProN W6"/>
              </a:rPr>
              <a:t>重要性</a:t>
            </a:r>
            <a:endParaRPr lang="en-US" altLang="ja-JP" sz="4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424771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>
                <a:latin typeface="ヒラギノ角ゴ ProN W6"/>
                <a:ea typeface="ヒラギノ角ゴ ProN W6"/>
                <a:cs typeface="ヒラギノ角ゴ ProN W6"/>
              </a:rPr>
              <a:t>狙い・ポイント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latin typeface="ヒラギノ角ゴ ProN W6"/>
                <a:ea typeface="ヒラギノ角ゴ ProN W6"/>
                <a:cs typeface="ヒラギノ角ゴ ProN W6"/>
              </a:rPr>
              <a:t>上記の課題認識に対する</a:t>
            </a:r>
            <a:endParaRPr lang="en-US" altLang="ja-JP" sz="4000" dirty="0"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我々なりの解決方針</a:t>
            </a:r>
            <a:endParaRPr lang="en-US" altLang="ja-JP" sz="4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2735987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終わりに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皆さんにあった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solidFill>
                  <a:srgbClr val="07B53B"/>
                </a:solidFill>
                <a:latin typeface="ヒラギノ角ゴ ProN W6"/>
                <a:ea typeface="ヒラギノ角ゴ ProN W6"/>
                <a:cs typeface="ヒラギノ角ゴ ProN W6"/>
              </a:rPr>
              <a:t>解決策を！</a:t>
            </a:r>
            <a:endParaRPr lang="en-US" altLang="ja-JP" sz="4000" dirty="0">
              <a:solidFill>
                <a:srgbClr val="07B53B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17003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C58C9661-ABCC-0642-B241-9AF6E13ED7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824000" y="0"/>
            <a:ext cx="4320000" cy="6858000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 altLang="ja-JP" sz="8000" b="1" dirty="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SET</a:t>
            </a:r>
            <a:br>
              <a:rPr lang="en-US" altLang="ja-JP" sz="8000" b="1" dirty="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r>
              <a:rPr lang="en-US" altLang="ja-JP" sz="8000" b="1" dirty="0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#</a:t>
            </a:r>
            <a:r>
              <a:rPr lang="ja-JP" altLang="en-US" sz="8000" b="1">
                <a:solidFill>
                  <a:srgbClr val="07B53B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とは</a:t>
            </a:r>
            <a:endParaRPr kumimoji="1" lang="ja-JP" altLang="en-US" sz="8000" b="1">
              <a:solidFill>
                <a:srgbClr val="07B53B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79291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solidFill>
                  <a:srgbClr val="FFC000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S</a:t>
            </a:r>
            <a:r>
              <a:rPr lang="en-US" altLang="ja-JP" sz="48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oftware </a:t>
            </a:r>
            <a:r>
              <a:rPr lang="en-US" altLang="ja-JP" sz="4800" dirty="0">
                <a:solidFill>
                  <a:srgbClr val="FFC000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E</a:t>
            </a:r>
            <a:r>
              <a:rPr lang="en-US" altLang="ja-JP" sz="48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ngineer in </a:t>
            </a:r>
            <a:r>
              <a:rPr lang="en-US" altLang="ja-JP" sz="4800" dirty="0">
                <a:solidFill>
                  <a:srgbClr val="FFC000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</a:t>
            </a:r>
            <a:r>
              <a:rPr lang="en-US" altLang="ja-JP" sz="48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est</a:t>
            </a:r>
            <a:endParaRPr kumimoji="1" lang="ja-JP" altLang="en-US" sz="480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8" name="図 7">
            <a:hlinkClick r:id="rId3"/>
            <a:extLst>
              <a:ext uri="{FF2B5EF4-FFF2-40B4-BE49-F238E27FC236}">
                <a16:creationId xmlns:a16="http://schemas.microsoft.com/office/drawing/2014/main" id="{84C1E388-6FEC-1848-A337-F5EBC1417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1953683"/>
            <a:ext cx="2996302" cy="38772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コンテンツ プレースホルダー 8">
            <a:extLst>
              <a:ext uri="{FF2B5EF4-FFF2-40B4-BE49-F238E27FC236}">
                <a16:creationId xmlns:a16="http://schemas.microsoft.com/office/drawing/2014/main" id="{6E7EFD24-0832-4B41-8E10-75269272B5D8}"/>
              </a:ext>
            </a:extLst>
          </p:cNvPr>
          <p:cNvSpPr txBox="1">
            <a:spLocks/>
          </p:cNvSpPr>
          <p:nvPr/>
        </p:nvSpPr>
        <p:spPr>
          <a:xfrm>
            <a:off x="3624952" y="1689099"/>
            <a:ext cx="4890398" cy="44064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lvl="1" indent="0">
              <a:lnSpc>
                <a:spcPct val="150000"/>
              </a:lnSpc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テスト自動化技術を活用して、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5875" lvl="1" indent="0">
              <a:lnSpc>
                <a:spcPct val="150000"/>
              </a:lnSpc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プロダクト開発チームの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5875" lvl="1" indent="0">
              <a:lnSpc>
                <a:spcPct val="150000"/>
              </a:lnSpc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テストとプロセスの改善を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5875" lvl="1" indent="0">
              <a:lnSpc>
                <a:spcPct val="150000"/>
              </a:lnSpc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リードするエンジニア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5875" lvl="1" indent="0">
              <a:lnSpc>
                <a:spcPct val="150000"/>
              </a:lnSpc>
              <a:buNone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512763" lvl="1" indent="-496888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（参考）</a:t>
            </a:r>
            <a:r>
              <a:rPr lang="en-US" altLang="ja-JP" sz="2800" u="sng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  <a:hlinkClick r:id="rId5"/>
              </a:rPr>
              <a:t>Wikipedia</a:t>
            </a:r>
            <a:endParaRPr lang="en-US" altLang="ja-JP" sz="2800" u="sng" dirty="0"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853661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SET #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とは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0482BA27-B3C6-F249-AA11-8F4495335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88"/>
            <a:ext cx="9144000" cy="6337062"/>
          </a:xfrm>
          <a:prstGeom prst="rect">
            <a:avLst/>
          </a:prstGeom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1F43530-1907-C549-9455-68C4C1BD3404}"/>
              </a:ext>
            </a:extLst>
          </p:cNvPr>
          <p:cNvSpPr/>
          <p:nvPr/>
        </p:nvSpPr>
        <p:spPr>
          <a:xfrm>
            <a:off x="1575893" y="4220224"/>
            <a:ext cx="7226709" cy="1396477"/>
          </a:xfrm>
          <a:prstGeom prst="rect">
            <a:avLst/>
          </a:prstGeom>
          <a:noFill/>
          <a:ln w="38100">
            <a:solidFill>
              <a:srgbClr val="07B5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コンテンツ プレースホルダー 8">
            <a:extLst>
              <a:ext uri="{FF2B5EF4-FFF2-40B4-BE49-F238E27FC236}">
                <a16:creationId xmlns:a16="http://schemas.microsoft.com/office/drawing/2014/main" id="{FD0CA484-A347-7A48-A456-FABE8AD0D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614516"/>
            <a:ext cx="7886700" cy="741834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en" altLang="ja-JP" sz="2000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  <a:hlinkClick r:id="rId4"/>
              </a:rPr>
              <a:t>https://engineering.linecorp.com/ja/blog/recommend-learning-session/</a:t>
            </a:r>
            <a:endParaRPr lang="ja-JP" altLang="en-US" sz="2000"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78931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0AC200"/>
        </a:solidFill>
        <a:ln w="63500">
          <a:solidFill>
            <a:srgbClr val="FF0000"/>
          </a:solidFill>
        </a:ln>
      </a:spPr>
      <a:bodyPr vert="horz" lIns="91440" tIns="45720" rIns="91440" bIns="45720" rtlCol="0" anchor="ctr" anchorCtr="0">
        <a:noAutofit/>
      </a:bodyPr>
      <a:lstStyle>
        <a:defPPr marL="534988" indent="-534988" algn="ctr" defTabSz="914400">
          <a:lnSpc>
            <a:spcPct val="100000"/>
          </a:lnSpc>
          <a:spcBef>
            <a:spcPts val="0"/>
          </a:spcBef>
          <a:buNone/>
          <a:defRPr sz="2800" dirty="0" smtClean="0">
            <a:solidFill>
              <a:schemeClr val="tx1">
                <a:lumMod val="50000"/>
              </a:schemeClr>
            </a:solidFill>
            <a:latin typeface="ヒラギノ角ゴ ProN W6"/>
            <a:ea typeface="ヒラギノ角ゴ ProN W6"/>
            <a:cs typeface="ヒラギノ角ゴ ProN W6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4101</TotalTime>
  <Words>1825</Words>
  <Application>Microsoft Macintosh PowerPoint</Application>
  <PresentationFormat>画面に合わせる (4:3)</PresentationFormat>
  <Paragraphs>416</Paragraphs>
  <Slides>62</Slides>
  <Notes>60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62</vt:i4>
      </vt:variant>
    </vt:vector>
  </HeadingPairs>
  <TitlesOfParts>
    <vt:vector size="71" baseType="lpstr">
      <vt:lpstr>HGPｺﾞｼｯｸE</vt:lpstr>
      <vt:lpstr>Hiragino Kaku Gothic ProN W6</vt:lpstr>
      <vt:lpstr>ＭＳ Ｐゴシック</vt:lpstr>
      <vt:lpstr>ヒラギノ角ゴ ProN W6</vt:lpstr>
      <vt:lpstr>Arial</vt:lpstr>
      <vt:lpstr>Calibri</vt:lpstr>
      <vt:lpstr>Franklin Gothic Book</vt:lpstr>
      <vt:lpstr>Office テーマ</vt:lpstr>
      <vt:lpstr>1_Office テーマ</vt:lpstr>
      <vt:lpstr>特殊部隊 SETチームの日常  -技術と実験を融合した実践アジャイル術-</vt:lpstr>
      <vt:lpstr>当セッション／資料の目的</vt:lpstr>
      <vt:lpstr>そのままでは使えません！</vt:lpstr>
      <vt:lpstr>調理・加工が必要です</vt:lpstr>
      <vt:lpstr>調理・加工のための3つのキー</vt:lpstr>
      <vt:lpstr>なので</vt:lpstr>
      <vt:lpstr>SET #とは</vt:lpstr>
      <vt:lpstr>Software Engineer in Test</vt:lpstr>
      <vt:lpstr>SET #とは</vt:lpstr>
      <vt:lpstr>LINEのSET #とは</vt:lpstr>
      <vt:lpstr>LINEのSET #とは</vt:lpstr>
      <vt:lpstr>LINEのSETの3つの軸</vt:lpstr>
      <vt:lpstr>Team of Transformational Leaders</vt:lpstr>
      <vt:lpstr>アジェンダ</vt:lpstr>
      <vt:lpstr>PowerPoint プレゼンテーション</vt:lpstr>
      <vt:lpstr>ポイント・概要</vt:lpstr>
      <vt:lpstr>事例1：Ayaperf</vt:lpstr>
      <vt:lpstr>課題</vt:lpstr>
      <vt:lpstr>Ayaperf</vt:lpstr>
      <vt:lpstr>成果</vt:lpstr>
      <vt:lpstr>事例2：Karate</vt:lpstr>
      <vt:lpstr>Channel Gateway</vt:lpstr>
      <vt:lpstr>JunitとCIサーバーを使ってみたが…</vt:lpstr>
      <vt:lpstr>事例2：Karate</vt:lpstr>
      <vt:lpstr>Karateの採用</vt:lpstr>
      <vt:lpstr>Junit時代</vt:lpstr>
      <vt:lpstr>成果</vt:lpstr>
      <vt:lpstr>まとめ</vt:lpstr>
      <vt:lpstr>まとめ</vt:lpstr>
      <vt:lpstr>PowerPoint プレゼンテーション</vt:lpstr>
      <vt:lpstr>PowerPoint プレゼンテーション</vt:lpstr>
      <vt:lpstr>PowerPoint プレゼンテーション</vt:lpstr>
      <vt:lpstr>Learning Lesson #とは</vt:lpstr>
      <vt:lpstr>課題</vt:lpstr>
      <vt:lpstr>ポイント</vt:lpstr>
      <vt:lpstr>SETチームでのルール</vt:lpstr>
      <vt:lpstr>SETチームが学んだこと</vt:lpstr>
      <vt:lpstr>成果例：Onboarding</vt:lpstr>
      <vt:lpstr>プラスアルファの成果</vt:lpstr>
      <vt:lpstr>PowerPoint プレゼンテーション</vt:lpstr>
      <vt:lpstr>Design Sprint #とは</vt:lpstr>
      <vt:lpstr>課題</vt:lpstr>
      <vt:lpstr>詳しく調べてみると…</vt:lpstr>
      <vt:lpstr>メンバーからあがった課題</vt:lpstr>
      <vt:lpstr>活用のポイント</vt:lpstr>
      <vt:lpstr>実施した施策 (1)</vt:lpstr>
      <vt:lpstr>実施した施策 (2)</vt:lpstr>
      <vt:lpstr>ポイント（工夫すべき点）</vt:lpstr>
      <vt:lpstr>やってみて分かった本当の課題</vt:lpstr>
      <vt:lpstr>まとめ</vt:lpstr>
      <vt:lpstr>まとめ</vt:lpstr>
      <vt:lpstr>例</vt:lpstr>
      <vt:lpstr>調理・加工のための3つのキー</vt:lpstr>
      <vt:lpstr>Caution!</vt:lpstr>
      <vt:lpstr>結論</vt:lpstr>
      <vt:lpstr>そう 思い至った理由 課題認識</vt:lpstr>
      <vt:lpstr>昨今感じる大きな疑問</vt:lpstr>
      <vt:lpstr>解決指針</vt:lpstr>
      <vt:lpstr>解決指針</vt:lpstr>
      <vt:lpstr>狙い・ポイント</vt:lpstr>
      <vt:lpstr>狙い・ポイント</vt:lpstr>
      <vt:lpstr>終わりに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User</cp:lastModifiedBy>
  <cp:revision>6643</cp:revision>
  <cp:lastPrinted>2019-12-11T06:41:24Z</cp:lastPrinted>
  <dcterms:created xsi:type="dcterms:W3CDTF">2016-11-21T06:16:44Z</dcterms:created>
  <dcterms:modified xsi:type="dcterms:W3CDTF">2019-12-13T08:10:35Z</dcterms:modified>
</cp:coreProperties>
</file>

<file path=docProps/thumbnail.jpeg>
</file>